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87" r:id="rId10"/>
    <p:sldId id="268" r:id="rId11"/>
    <p:sldId id="278" r:id="rId12"/>
    <p:sldId id="263" r:id="rId13"/>
    <p:sldId id="264" r:id="rId14"/>
    <p:sldId id="265" r:id="rId15"/>
    <p:sldId id="266" r:id="rId16"/>
    <p:sldId id="267" r:id="rId17"/>
    <p:sldId id="289" r:id="rId18"/>
    <p:sldId id="269" r:id="rId19"/>
    <p:sldId id="290" r:id="rId20"/>
    <p:sldId id="280" r:id="rId21"/>
    <p:sldId id="282" r:id="rId22"/>
    <p:sldId id="283" r:id="rId23"/>
    <p:sldId id="284" r:id="rId24"/>
    <p:sldId id="285" r:id="rId25"/>
    <p:sldId id="272" r:id="rId26"/>
    <p:sldId id="273" r:id="rId27"/>
    <p:sldId id="275" r:id="rId28"/>
    <p:sldId id="276" r:id="rId29"/>
    <p:sldId id="27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9CA9-3E6A-324E-20F0-610B6ACE9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37B2C-5CAC-07F7-CF8C-976BAF3C0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28E5-02DB-0122-CD5C-6CB81777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F342-FF06-B941-032E-20DBCB64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7B13-E6B2-E15A-2674-41FA08B5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3ABF-2A1E-8EE9-2EE3-49B98695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9C84C-D017-11F3-246E-9770857F5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CAE8-5E47-687F-754F-B4B656D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3F390-3936-1AA5-4B34-779C2B3F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52EB-3A50-9315-565B-75851447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B2F28-8213-6406-1399-51C6DA2D3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0EA1E-A0D9-187B-3053-4D7D3DDA7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7776-DF37-DB5A-158B-09911D90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0037-8F24-9D9A-73BF-6FCA343F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F9EE-C6F8-0D74-BD86-1936736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188C-9CC0-5CE4-05B4-97EC426A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4943-243B-5F3E-D121-F7B24A02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75B43-8312-B0C2-E8B4-321A4C11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81DC-A9D0-9C08-19EC-27610ED3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94EA-82B3-3274-CE09-4E9C7AA2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3514-F295-43DE-C9B9-16440747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DB290-B6DA-4291-56CC-06B53BFF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7FE9-7D8D-1D37-CBBE-6D92C178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FEED1-70AC-9F8A-38BA-7E6B23A3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A809-0CFF-BA63-8F19-AD734D1B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A19A-BAAF-FD60-884D-658F8312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9C76-0219-04C4-B1F1-40B88859A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AEFBB-718F-08E5-B5D0-7AE7A084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6492F-1D69-EE81-62EB-0815CC07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72FA5-211D-3D50-FC3F-09F05C91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20CC3-0ABB-9BD2-4BB9-4CD1A65F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EC98-1584-BBDC-EBBA-4CF17132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456C1-C789-9887-F955-4C27C2B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C8292-327E-C47A-6BA7-6D80E4EDB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1A572-6E38-1873-5684-286F32939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0B4D1-BC9A-6CA8-E46C-C44E65323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0125E-BFB3-C422-F428-92DD334E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52D31-7064-70FB-A426-CA592719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DC617-F5FA-9A7E-43A9-F53A443A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3796-3605-FB42-442F-93B41F84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1F196-0707-FDB7-19E6-22DA2992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4AD7D-40D2-7B2C-F6DB-4258A08C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A5462-DE5C-5485-C2B8-82A93081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45227-E38F-13DA-BB94-5F4E0FF9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BAFF-8051-83EE-F858-F3D3A587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BC4C5-52E2-8E9C-C652-43D72E9D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F1AB-6DA9-F060-5BC6-EBFBD406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B848-F509-1E99-4423-39E53806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4551F-0F9A-27CB-0CAF-90E70A760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D88DF-D4C1-84BB-B038-D26C5357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A7C7-CB5D-90F3-ABE6-CF85B804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31C3C-B828-5291-13C7-5C931223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402-4F6E-7358-C277-D4BAC9B7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29033-62A2-06DE-C608-F16FD7F7E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15CEC-AE49-6287-02AB-8F5BA07F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859C2-C957-1B9C-58F0-E340C694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96C18-1080-590C-FA15-4558C81F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0E06A-7DD5-C1E3-5419-F6990F09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68A34-D254-A7DF-B635-A2C91CC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074DD-4569-9082-B5DA-7080CC96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7AB7-AE8D-8DBA-3A47-1F555B1B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625C56-AB96-C84A-8778-6B78C426E11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A7D3-9F3A-EA44-6F61-964AFE0D1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34D55-67AA-92F6-F356-5B788D623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1C89C-6E25-D948-BAFC-81C83134C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46C7-E530-8150-202E-DA9B08DB9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Practice  changing advances in gastric cancer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F755A-F389-886C-F33E-6B392B027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ESMO2025 </a:t>
            </a:r>
          </a:p>
          <a:p>
            <a:r>
              <a:rPr lang="en-GB" dirty="0"/>
              <a:t>Dr MANAL </a:t>
            </a:r>
            <a:r>
              <a:rPr lang="en-GB" dirty="0" err="1"/>
              <a:t>kahwahji</a:t>
            </a:r>
            <a:r>
              <a:rPr lang="en-GB" dirty="0"/>
              <a:t> </a:t>
            </a:r>
          </a:p>
          <a:p>
            <a:r>
              <a:rPr lang="en-GB" dirty="0"/>
              <a:t>Head of GI unit </a:t>
            </a:r>
          </a:p>
          <a:p>
            <a:r>
              <a:rPr lang="en-GB" dirty="0"/>
              <a:t>Al </a:t>
            </a:r>
            <a:r>
              <a:rPr lang="en-GB" dirty="0" err="1"/>
              <a:t>birouny</a:t>
            </a:r>
            <a:r>
              <a:rPr lang="en-GB" dirty="0"/>
              <a:t>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6C61-42F1-424C-20B6-40268A74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3A0E44-6FF2-5FA9-4F1A-51DEBA378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15" y="126434"/>
            <a:ext cx="5226538" cy="65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424E-7ACA-F7C0-B2D7-5E32454C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6BA43-98F0-22BD-D135-6E4405CBC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7" y="365125"/>
            <a:ext cx="1105144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D3AC-3504-2837-982F-68621F46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Conclusion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CD52-5902-A605-6354-9F6FF353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Perioperative </a:t>
            </a:r>
            <a:r>
              <a:rPr lang="en-GB" b="1" dirty="0" err="1"/>
              <a:t>Pembrolizumab+FLOT</a:t>
            </a:r>
            <a:r>
              <a:rPr lang="en-GB" b="1" dirty="0"/>
              <a:t>.  Demonstrate statistically significant </a:t>
            </a:r>
            <a:r>
              <a:rPr lang="en-GB" b="1" dirty="0" err="1"/>
              <a:t>pCR</a:t>
            </a:r>
            <a:r>
              <a:rPr lang="en-GB" b="1" dirty="0"/>
              <a:t> and clinically meaningful improvement in EFS and 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7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598E-9DA0-4853-57FA-F6FE194F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1D37-1B36-2AC8-0682-28E44E6BF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MATTERHORN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19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9536-B367-35DE-3E6C-DDB334C3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AA4C11-A3C2-EF7D-AA19-06C857545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8" y="365125"/>
            <a:ext cx="1049370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D249-6BED-D750-03BE-CE2965A5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59BFE6-7FA4-2241-74BB-05D175EB4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33" y="91785"/>
            <a:ext cx="12661033" cy="62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25E5-C402-C39F-AAF3-23064B00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5DCAB2-D739-E725-B5D4-0D90648B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" y="365125"/>
            <a:ext cx="11090349" cy="59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C3C5-E4C6-BA99-62F0-70F1C5FD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MATTERHORN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6EB4A3-50F7-7D83-FA78-FBA9310C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pCR</a:t>
            </a:r>
            <a:r>
              <a:rPr lang="en-GB" dirty="0"/>
              <a:t> was 19% in D+FLOT arm  vs. 7% in placebo arm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8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4FFF-4836-FC43-16D5-DDEE70A0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DF01-0738-CDF6-CA23-9A9C8018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MATTERHORN data solidifies the role of perioperative anti PD1/PDL1 therapy +FLOT as a new global standard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963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600A-D097-B2E5-F476-FD7850F0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12A4D7-5D73-1CC3-B3A8-B9C2B79E0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73" y="1538653"/>
            <a:ext cx="8767886" cy="36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0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9A43-F664-77E0-8B14-310DA3AF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C0CA9-76A9-5DFE-EBB4-EDE25188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"/>
            <a:ext cx="10726126" cy="67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9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4D21-68C6-D961-18C7-09FED0CE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A6F8B9-89A5-C159-9E1E-7BE5E7E57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88" y="365125"/>
            <a:ext cx="8828943" cy="56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69C-1339-5440-FC53-07E2E3EE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</a:t>
            </a:r>
            <a:r>
              <a:rPr lang="en-GB" dirty="0" err="1"/>
              <a:t>oF</a:t>
            </a:r>
            <a:r>
              <a:rPr lang="en-GB" dirty="0"/>
              <a:t>  </a:t>
            </a:r>
            <a:r>
              <a:rPr lang="en-GB" dirty="0" err="1"/>
              <a:t>ctDNA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428D-2F7A-F05A-C535-A5EE58F3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Patient </a:t>
            </a:r>
            <a:r>
              <a:rPr lang="en-GB" dirty="0" err="1"/>
              <a:t>compleats</a:t>
            </a:r>
            <a:r>
              <a:rPr lang="en-GB" dirty="0"/>
              <a:t> perioperative 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00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69C-1339-5440-FC53-07E2E3EE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</a:t>
            </a:r>
            <a:r>
              <a:rPr lang="en-GB" dirty="0" err="1"/>
              <a:t>oF</a:t>
            </a:r>
            <a:r>
              <a:rPr lang="en-GB" dirty="0"/>
              <a:t>  </a:t>
            </a:r>
            <a:r>
              <a:rPr lang="en-GB" dirty="0" err="1"/>
              <a:t>ctDNA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428D-2F7A-F05A-C535-A5EE58F3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Patient </a:t>
            </a:r>
            <a:r>
              <a:rPr lang="en-GB" dirty="0" err="1"/>
              <a:t>compleats</a:t>
            </a:r>
            <a:r>
              <a:rPr lang="en-GB" dirty="0"/>
              <a:t> perioperative therapy  </a:t>
            </a:r>
          </a:p>
          <a:p>
            <a:r>
              <a:rPr lang="en-GB" dirty="0"/>
              <a:t>          Perform </a:t>
            </a:r>
            <a:r>
              <a:rPr lang="en-GB" dirty="0" err="1"/>
              <a:t>ctDNA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3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69C-1339-5440-FC53-07E2E3EE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</a:t>
            </a:r>
            <a:r>
              <a:rPr lang="en-GB" dirty="0" err="1"/>
              <a:t>oF</a:t>
            </a:r>
            <a:r>
              <a:rPr lang="en-GB" dirty="0"/>
              <a:t>  </a:t>
            </a:r>
            <a:r>
              <a:rPr lang="en-GB" dirty="0" err="1"/>
              <a:t>ctDNA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428D-2F7A-F05A-C535-A5EE58F3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Patient </a:t>
            </a:r>
            <a:r>
              <a:rPr lang="en-GB" dirty="0" err="1"/>
              <a:t>compleats</a:t>
            </a:r>
            <a:r>
              <a:rPr lang="en-GB" dirty="0"/>
              <a:t> perioperative therapy  </a:t>
            </a:r>
          </a:p>
          <a:p>
            <a:r>
              <a:rPr lang="en-GB" dirty="0"/>
              <a:t>          Perform </a:t>
            </a:r>
            <a:r>
              <a:rPr lang="en-GB" dirty="0" err="1"/>
              <a:t>ctDNA</a:t>
            </a:r>
            <a:r>
              <a:rPr lang="en-GB" dirty="0"/>
              <a:t>  </a:t>
            </a:r>
          </a:p>
          <a:p>
            <a:r>
              <a:rPr lang="en-GB" dirty="0"/>
              <a:t>           NEGATIVE: </a:t>
            </a:r>
            <a:r>
              <a:rPr lang="en-GB" dirty="0" err="1"/>
              <a:t>Favorable</a:t>
            </a:r>
            <a:r>
              <a:rPr lang="en-GB" dirty="0"/>
              <a:t> prognosis Active Surveillance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69C-1339-5440-FC53-07E2E3EE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</a:t>
            </a:r>
            <a:r>
              <a:rPr lang="en-GB" dirty="0" err="1"/>
              <a:t>oF</a:t>
            </a:r>
            <a:r>
              <a:rPr lang="en-GB" dirty="0"/>
              <a:t>  </a:t>
            </a:r>
            <a:r>
              <a:rPr lang="en-GB" dirty="0" err="1"/>
              <a:t>ctDNA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428D-2F7A-F05A-C535-A5EE58F3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Patient </a:t>
            </a:r>
            <a:r>
              <a:rPr lang="en-GB" dirty="0" err="1"/>
              <a:t>compleats</a:t>
            </a:r>
            <a:r>
              <a:rPr lang="en-GB" dirty="0"/>
              <a:t> perioperative therapy  </a:t>
            </a:r>
          </a:p>
          <a:p>
            <a:r>
              <a:rPr lang="en-GB" dirty="0"/>
              <a:t>          Perform </a:t>
            </a:r>
            <a:r>
              <a:rPr lang="en-GB" dirty="0" err="1"/>
              <a:t>ctDNA</a:t>
            </a:r>
            <a:r>
              <a:rPr lang="en-GB" dirty="0"/>
              <a:t>  </a:t>
            </a:r>
          </a:p>
          <a:p>
            <a:r>
              <a:rPr lang="en-GB" dirty="0"/>
              <a:t>           NEGATIVE: </a:t>
            </a:r>
            <a:r>
              <a:rPr lang="en-GB" dirty="0" err="1"/>
              <a:t>Favorable</a:t>
            </a:r>
            <a:r>
              <a:rPr lang="en-GB" dirty="0"/>
              <a:t> prognosis Active Surveillance  </a:t>
            </a:r>
          </a:p>
          <a:p>
            <a:r>
              <a:rPr lang="en-GB" dirty="0"/>
              <a:t>           POSITIVE: High risk for recurrence intensive Surveillance or </a:t>
            </a:r>
          </a:p>
          <a:p>
            <a:pPr marL="0" indent="0">
              <a:buNone/>
            </a:pPr>
            <a:r>
              <a:rPr lang="en-GB" dirty="0"/>
              <a:t>                                     trials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FF54-512B-BBC7-DB27-8EE050B2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D766-F993-BEF7-D599-D108CBB0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ctDNA</a:t>
            </a:r>
            <a:r>
              <a:rPr lang="en-GB" b="1" dirty="0"/>
              <a:t> has a prognostic importance</a:t>
            </a:r>
          </a:p>
        </p:txBody>
      </p:sp>
    </p:spTree>
    <p:extLst>
      <p:ext uri="{BB962C8B-B14F-4D97-AF65-F5344CB8AC3E}">
        <p14:creationId xmlns:p14="http://schemas.microsoft.com/office/powerpoint/2010/main" val="425061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159D-A69B-B129-536E-6E7477CB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ADVANCED and METASTATIC GASTRIC CANCER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D97E-4F39-A7A9-A78E-0E02693BF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Personalising 1</a:t>
            </a:r>
            <a:r>
              <a:rPr lang="en-GB" baseline="30000" dirty="0"/>
              <a:t>st</a:t>
            </a:r>
            <a:r>
              <a:rPr lang="en-GB" dirty="0"/>
              <a:t> line therapy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338A29-679D-FFF1-9658-F7E84A3A6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10508"/>
              </p:ext>
            </p:extLst>
          </p:nvPr>
        </p:nvGraphicFramePr>
        <p:xfrm>
          <a:off x="1050192" y="2405673"/>
          <a:ext cx="10098942" cy="390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314">
                  <a:extLst>
                    <a:ext uri="{9D8B030D-6E8A-4147-A177-3AD203B41FA5}">
                      <a16:colId xmlns:a16="http://schemas.microsoft.com/office/drawing/2014/main" val="1322463313"/>
                    </a:ext>
                  </a:extLst>
                </a:gridCol>
                <a:gridCol w="3366314">
                  <a:extLst>
                    <a:ext uri="{9D8B030D-6E8A-4147-A177-3AD203B41FA5}">
                      <a16:colId xmlns:a16="http://schemas.microsoft.com/office/drawing/2014/main" val="3738249223"/>
                    </a:ext>
                  </a:extLst>
                </a:gridCol>
                <a:gridCol w="3366314">
                  <a:extLst>
                    <a:ext uri="{9D8B030D-6E8A-4147-A177-3AD203B41FA5}">
                      <a16:colId xmlns:a16="http://schemas.microsoft.com/office/drawing/2014/main" val="318038993"/>
                    </a:ext>
                  </a:extLst>
                </a:gridCol>
              </a:tblGrid>
              <a:tr h="1302076">
                <a:tc>
                  <a:txBody>
                    <a:bodyPr/>
                    <a:lstStyle/>
                    <a:p>
                      <a:r>
                        <a:rPr lang="en-GB" b="0" dirty="0"/>
                        <a:t>          </a:t>
                      </a:r>
                    </a:p>
                    <a:p>
                      <a:r>
                        <a:rPr lang="en-GB" b="0" dirty="0"/>
                        <a:t>                     HER2</a:t>
                      </a:r>
                    </a:p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</a:t>
                      </a:r>
                    </a:p>
                    <a:p>
                      <a:r>
                        <a:rPr lang="en-GB" dirty="0"/>
                        <a:t>         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Chem+trustuzumab+Pembrolizumab</a:t>
                      </a:r>
                      <a:r>
                        <a:rPr lang="en-GB" dirty="0"/>
                        <a:t>(if PDL1 positive)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6942"/>
                  </a:ext>
                </a:extLst>
              </a:tr>
              <a:tr h="1302076">
                <a:tc>
                  <a:txBody>
                    <a:bodyPr/>
                    <a:lstStyle/>
                    <a:p>
                      <a:r>
                        <a:rPr lang="en-GB" dirty="0"/>
                        <a:t>       </a:t>
                      </a:r>
                    </a:p>
                    <a:p>
                      <a:r>
                        <a:rPr lang="en-GB" dirty="0"/>
                        <a:t>             </a:t>
                      </a:r>
                      <a:r>
                        <a:rPr lang="en-GB" b="1" dirty="0"/>
                        <a:t>CLDN18.2.               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</a:t>
                      </a:r>
                    </a:p>
                    <a:p>
                      <a:r>
                        <a:rPr lang="en-GB" dirty="0"/>
                        <a:t>         </a:t>
                      </a:r>
                      <a:r>
                        <a:rPr lang="en-GB" b="1" dirty="0"/>
                        <a:t>Positive</a:t>
                      </a:r>
                    </a:p>
                    <a:p>
                      <a:r>
                        <a:rPr lang="en-GB" b="1" dirty="0"/>
                        <a:t>           </a:t>
                      </a:r>
                      <a:r>
                        <a:rPr lang="en-GB" b="0" dirty="0" err="1"/>
                        <a:t>Ihc</a:t>
                      </a:r>
                      <a:r>
                        <a:rPr lang="en-GB" b="0" dirty="0"/>
                        <a:t>&gt;75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b="1" dirty="0" err="1"/>
                        <a:t>Zolbetuximab+chemo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96273"/>
                  </a:ext>
                </a:extLst>
              </a:tr>
              <a:tr h="1302076">
                <a:tc>
                  <a:txBody>
                    <a:bodyPr/>
                    <a:lstStyle/>
                    <a:p>
                      <a:r>
                        <a:rPr lang="en-GB" dirty="0"/>
                        <a:t>             </a:t>
                      </a:r>
                    </a:p>
                    <a:p>
                      <a:r>
                        <a:rPr lang="en-GB" dirty="0"/>
                        <a:t>             </a:t>
                      </a:r>
                      <a:r>
                        <a:rPr lang="en-GB" b="1" dirty="0"/>
                        <a:t>PDL1 CPS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    </a:t>
                      </a:r>
                      <a:r>
                        <a:rPr lang="en-GB" b="1" dirty="0"/>
                        <a:t> &gt;5 and HER2/CLDN18.2 </a:t>
                      </a:r>
                      <a:r>
                        <a:rPr lang="en-GB" b="1" dirty="0" err="1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Chemo +</a:t>
                      </a:r>
                      <a:r>
                        <a:rPr lang="en-GB" b="1" dirty="0" err="1"/>
                        <a:t>Nivolumab</a:t>
                      </a:r>
                      <a:r>
                        <a:rPr lang="en-GB" b="1" dirty="0"/>
                        <a:t>/</a:t>
                      </a:r>
                      <a:r>
                        <a:rPr lang="en-GB" b="1" dirty="0" err="1"/>
                        <a:t>pembrolizumb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6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9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3A04-0CF4-A5F9-F0AA-DF7B3628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2A82-DF2D-2DDC-93C6-AD3D5F28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Biomarker test at diagnosis is </a:t>
            </a:r>
            <a:r>
              <a:rPr lang="en-GB" b="1" dirty="0">
                <a:solidFill>
                  <a:srgbClr val="FF0000"/>
                </a:solidFill>
              </a:rPr>
              <a:t>MANDATORY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25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9BC1-8881-FB39-719F-AB7FF670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Evolving ADC Landscape in Later Line Therapy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C663D-0FE3-AF33-A0BF-B4C0EFFC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HER2 POSITIVE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T-</a:t>
            </a:r>
            <a:r>
              <a:rPr lang="en-GB" dirty="0" err="1"/>
              <a:t>DXd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HER2 LOW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3D1952-A495-6CC4-B409-9472DE21E588}"/>
              </a:ext>
            </a:extLst>
          </p:cNvPr>
          <p:cNvSpPr/>
          <p:nvPr/>
        </p:nvSpPr>
        <p:spPr>
          <a:xfrm flipV="1">
            <a:off x="5118202" y="3913021"/>
            <a:ext cx="1956816" cy="825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0B1F-6926-83E1-FA2C-50E5DED9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ADC on The Horizon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DEBB-A878-9480-D4B2-F6EAA7F8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Ifinatamab</a:t>
            </a:r>
            <a:r>
              <a:rPr lang="en-GB" dirty="0"/>
              <a:t> </a:t>
            </a:r>
            <a:r>
              <a:rPr lang="en-GB" dirty="0" err="1"/>
              <a:t>Deruxtecan</a:t>
            </a:r>
            <a:r>
              <a:rPr lang="en-GB" dirty="0"/>
              <a:t> : Anti B7-H3 is a promising activity in </a:t>
            </a:r>
            <a:r>
              <a:rPr lang="en-GB" dirty="0" err="1"/>
              <a:t>Tripple</a:t>
            </a:r>
            <a:r>
              <a:rPr lang="en-GB" dirty="0"/>
              <a:t> negative disease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Anti-Fra ADC in selected Fra high patients </a:t>
            </a:r>
          </a:p>
        </p:txBody>
      </p:sp>
    </p:spTree>
    <p:extLst>
      <p:ext uri="{BB962C8B-B14F-4D97-AF65-F5344CB8AC3E}">
        <p14:creationId xmlns:p14="http://schemas.microsoft.com/office/powerpoint/2010/main" val="249781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45C3-DCEA-EE2B-E8CB-33CE2213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CAAC6-9BB0-C21A-17EA-0FE3E244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Perioprative</a:t>
            </a:r>
            <a:r>
              <a:rPr lang="en-GB" dirty="0"/>
              <a:t> settings </a:t>
            </a:r>
          </a:p>
          <a:p>
            <a:r>
              <a:rPr lang="en-GB" dirty="0"/>
              <a:t>ADC Revolution </a:t>
            </a:r>
          </a:p>
          <a:p>
            <a:r>
              <a:rPr lang="en-GB" dirty="0" err="1"/>
              <a:t>Biomarker_Driven</a:t>
            </a:r>
            <a:r>
              <a:rPr lang="en-GB" dirty="0"/>
              <a:t> personalization </a:t>
            </a:r>
          </a:p>
          <a:p>
            <a:r>
              <a:rPr lang="en-GB" dirty="0"/>
              <a:t>Front line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1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AB5E-8FF2-F331-6773-46A3C657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76B14-6C33-5F97-06CE-33FBE42D2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86" y="573942"/>
            <a:ext cx="812067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E3C8-137A-C58D-078A-C8AFDC76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Perioperative setting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8644-7986-D562-D10B-D164C2B84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D8A1C-94AC-17B5-006A-61B10D462D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KEYNOTE 585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6A7981-8D58-F359-F104-736AC4BA8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7C2DDA-6A65-6E51-F50A-41C3F4BD93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/>
              <a:t>MATTERHORN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505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B0D2-AB34-538F-2FDA-CB219EA0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234095"/>
            <a:ext cx="10515600" cy="2894135"/>
          </a:xfrm>
        </p:spPr>
        <p:txBody>
          <a:bodyPr>
            <a:normAutofit/>
          </a:bodyPr>
          <a:lstStyle/>
          <a:p>
            <a:r>
              <a:rPr lang="en-GB" sz="6600" dirty="0"/>
              <a:t>                   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078BF-E4FF-C19E-A5FC-103B71920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A373F-8148-A681-4D4A-C3D84445A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0377A-8FED-1D6D-BD17-9D6A00899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A97BC-B2FD-2B4D-F75F-77125C7D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674" y="1681163"/>
            <a:ext cx="10854714" cy="45085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         KEYNOTE 585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1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A3A5-EDE9-369A-1C9C-46CD8F6F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C441B-E790-E99F-2264-326A0B7B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207595"/>
            <a:ext cx="10978172" cy="6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016C-F2C3-B7BE-BC59-984D375A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E2BF1-867F-6B96-6B94-687F063F0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9" y="365125"/>
            <a:ext cx="1148493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E89D-B6D3-0198-AC8F-E89F901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DA78DC-7EFA-AEFC-027B-2768F5C24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3" y="0"/>
            <a:ext cx="10568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E697-2243-B08B-DD80-F2DFB237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83B5E-B4C6-80D9-6D46-C956A56D0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9" y="365125"/>
            <a:ext cx="9671539" cy="57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7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Practice  changing advances in gastric cancer </vt:lpstr>
      <vt:lpstr>PowerPoint Presentation</vt:lpstr>
      <vt:lpstr>PowerPoint Presentation</vt:lpstr>
      <vt:lpstr>Perioperative setting </vt:lpstr>
      <vt:lpstr>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Conclusion </vt:lpstr>
      <vt:lpstr>PowerPoint Presentation</vt:lpstr>
      <vt:lpstr>PowerPoint Presentation</vt:lpstr>
      <vt:lpstr>PowerPoint Presentation</vt:lpstr>
      <vt:lpstr>PowerPoint Presentation</vt:lpstr>
      <vt:lpstr>MATTERHORN </vt:lpstr>
      <vt:lpstr>Conclusion </vt:lpstr>
      <vt:lpstr>PowerPoint Presentation</vt:lpstr>
      <vt:lpstr>PowerPoint Presentation</vt:lpstr>
      <vt:lpstr>Role oF  ctDNA </vt:lpstr>
      <vt:lpstr>Role oF  ctDNA </vt:lpstr>
      <vt:lpstr>Role oF  ctDNA </vt:lpstr>
      <vt:lpstr>Role oF  ctDNA </vt:lpstr>
      <vt:lpstr>PowerPoint Presentation</vt:lpstr>
      <vt:lpstr>ADVANCED and METASTATIC GASTRIC CANCER </vt:lpstr>
      <vt:lpstr>PowerPoint Presentation</vt:lpstr>
      <vt:lpstr>Evolving ADC Landscape in Later Line Therapy </vt:lpstr>
      <vt:lpstr>ADC on The Horizon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 changing advances in gastric cancer </dc:title>
  <dc:creator>Manal Kahwahji</dc:creator>
  <cp:lastModifiedBy>Manal Kahwahji</cp:lastModifiedBy>
  <cp:revision>13</cp:revision>
  <dcterms:created xsi:type="dcterms:W3CDTF">2025-11-23T19:23:12Z</dcterms:created>
  <dcterms:modified xsi:type="dcterms:W3CDTF">2025-12-04T10:21:12Z</dcterms:modified>
</cp:coreProperties>
</file>